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56" r:id="rId2"/>
    <p:sldId id="260" r:id="rId3"/>
    <p:sldId id="262" r:id="rId4"/>
    <p:sldId id="263" r:id="rId5"/>
    <p:sldId id="264" r:id="rId6"/>
    <p:sldId id="265" r:id="rId7"/>
    <p:sldId id="261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813550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2319"/>
    <a:srgbClr val="173A8D"/>
    <a:srgbClr val="003374"/>
    <a:srgbClr val="C9A093"/>
    <a:srgbClr val="F1F1F1"/>
    <a:srgbClr val="385592"/>
    <a:srgbClr val="3A5896"/>
    <a:srgbClr val="1D3C7A"/>
    <a:srgbClr val="213969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3.125000000000001E-3"/>
          <c:w val="0.9541666666666665"/>
          <c:h val="0.931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</c:dPt>
          <c:dPt>
            <c:idx val="1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</c:dPt>
          <c:dPt>
            <c:idx val="2"/>
            <c:spPr>
              <a:gradFill rotWithShape="1">
                <a:gsLst>
                  <a:gs pos="0">
                    <a:schemeClr val="accent3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3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3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</c:dPt>
          <c:dPt>
            <c:idx val="3"/>
            <c:spPr>
              <a:gradFill rotWithShape="1">
                <a:gsLst>
                  <a:gs pos="0">
                    <a:schemeClr val="accent4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4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4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</c:dPt>
          <c:dPt>
            <c:idx val="4"/>
            <c:spPr>
              <a:gradFill rotWithShape="1">
                <a:gsLst>
                  <a:gs pos="0">
                    <a:schemeClr val="accent5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5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5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CatName val="1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71.12.1.</c:v>
                </c:pt>
                <c:pt idx="1">
                  <c:v>71.12.11.</c:v>
                </c:pt>
                <c:pt idx="2">
                  <c:v>71.12.12.</c:v>
                </c:pt>
                <c:pt idx="3">
                  <c:v>71.12.13.</c:v>
                </c:pt>
                <c:pt idx="4">
                  <c:v>71.12.2.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71</c:v>
                </c:pt>
                <c:pt idx="1">
                  <c:v>6</c:v>
                </c:pt>
                <c:pt idx="2">
                  <c:v>36</c:v>
                </c:pt>
                <c:pt idx="3">
                  <c:v>38</c:v>
                </c:pt>
                <c:pt idx="4">
                  <c:v>40</c:v>
                </c:pt>
              </c:numCache>
            </c:numRef>
          </c:val>
        </c:ser>
        <c:dLbls>
          <c:showCatName val="1"/>
        </c:dLbls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cene3d>
          <a:camera prst="orthographicFront"/>
          <a:lightRig rig="threePt" dir="t"/>
        </a:scene3d>
        <a:sp3d prstMaterial="metal"/>
      </c:spPr>
    </c:sideWall>
    <c:backWall>
      <c:spPr>
        <a:noFill/>
        <a:ln>
          <a:noFill/>
        </a:ln>
        <a:effectLst/>
        <a:scene3d>
          <a:camera prst="orthographicFront"/>
          <a:lightRig rig="threePt" dir="t"/>
        </a:scene3d>
        <a:sp3d prstMaterial="metal"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rgbClr val="5B9BD5">
                    <a:tint val="66000"/>
                    <a:satMod val="160000"/>
                  </a:srgbClr>
                </a:gs>
                <a:gs pos="50000">
                  <a:srgbClr val="5B9BD5">
                    <a:tint val="44500"/>
                    <a:satMod val="160000"/>
                  </a:srgbClr>
                </a:gs>
                <a:gs pos="100000">
                  <a:srgbClr val="5B9BD5">
                    <a:tint val="23500"/>
                    <a:satMod val="160000"/>
                  </a:srgbClr>
                </a:gs>
              </a:gsLst>
              <a:lin ang="5400000" scaled="0"/>
            </a:gradFill>
            <a:ln>
              <a:solidFill>
                <a:schemeClr val="accent1"/>
              </a:solidFill>
            </a:ln>
            <a:effectLst/>
            <a:sp3d/>
          </c:spPr>
          <c:invertIfNegative val="1"/>
          <c:dPt>
            <c:idx val="0"/>
            <c:invertIfNegative val="1"/>
          </c:dPt>
          <c:dPt>
            <c:idx val="1"/>
            <c:invertIfNegative val="1"/>
          </c:dPt>
          <c:dPt>
            <c:idx val="2"/>
            <c:invertIfNegative val="1"/>
          </c:dPt>
          <c:dPt>
            <c:idx val="3"/>
            <c:invertIfNegative val="1"/>
          </c:dPt>
          <c:dPt>
            <c:idx val="4"/>
            <c:invertIfNegative val="1"/>
          </c:dPt>
          <c:dPt>
            <c:idx val="5"/>
            <c:invertIfNegative val="1"/>
          </c:dPt>
          <c:dPt>
            <c:idx val="6"/>
            <c:invertIfNegative val="1"/>
          </c:dPt>
          <c:dPt>
            <c:idx val="7"/>
            <c:invertIfNegative val="1"/>
          </c:dPt>
          <c:dPt>
            <c:idx val="8"/>
            <c:invertIfNegative val="1"/>
          </c:dPt>
          <c:cat>
            <c:strRef>
              <c:f>Лист1!$A$2:$A$10</c:f>
              <c:strCache>
                <c:ptCount val="9"/>
                <c:pt idx="0">
                  <c:v>71.12.3</c:v>
                </c:pt>
                <c:pt idx="1">
                  <c:v>71.12.5</c:v>
                </c:pt>
                <c:pt idx="2">
                  <c:v>71.12.6</c:v>
                </c:pt>
                <c:pt idx="3">
                  <c:v>71.12.7</c:v>
                </c:pt>
                <c:pt idx="4">
                  <c:v>74.10</c:v>
                </c:pt>
                <c:pt idx="5">
                  <c:v>74.90</c:v>
                </c:pt>
                <c:pt idx="6">
                  <c:v>74.90.4</c:v>
                </c:pt>
                <c:pt idx="7">
                  <c:v>74.90.5</c:v>
                </c:pt>
                <c:pt idx="8">
                  <c:v>74.90.6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56</c:v>
                </c:pt>
                <c:pt idx="1">
                  <c:v>111</c:v>
                </c:pt>
                <c:pt idx="2">
                  <c:v>100</c:v>
                </c:pt>
                <c:pt idx="3">
                  <c:v>36</c:v>
                </c:pt>
                <c:pt idx="4">
                  <c:v>50</c:v>
                </c:pt>
                <c:pt idx="5">
                  <c:v>69</c:v>
                </c:pt>
                <c:pt idx="6">
                  <c:v>4</c:v>
                </c:pt>
                <c:pt idx="7">
                  <c:v>5</c:v>
                </c:pt>
                <c:pt idx="8">
                  <c:v>2</c:v>
                </c:pt>
              </c:numCache>
            </c:numRef>
          </c:val>
        </c:ser>
        <c:gapWidth val="219"/>
        <c:shape val="box"/>
        <c:axId val="82111104"/>
        <c:axId val="82645376"/>
        <c:axId val="0"/>
      </c:bar3DChart>
      <c:catAx>
        <c:axId val="8211110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2645376"/>
        <c:crosses val="autoZero"/>
        <c:auto val="1"/>
        <c:lblAlgn val="ctr"/>
        <c:lblOffset val="100"/>
      </c:catAx>
      <c:valAx>
        <c:axId val="8264537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2111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6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/>
    <cs:fillRef idx="2">
      <cs:styleClr val="auto"/>
    </cs:fillRef>
    <cs:effectRef idx="1"/>
    <cs:fontRef idx="minor">
      <a:schemeClr val="dk1"/>
    </cs:fontRef>
    <cs:spPr/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538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9435" y="0"/>
            <a:ext cx="2952538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52538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9435" y="9448185"/>
            <a:ext cx="2952538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906" y="1"/>
            <a:ext cx="7839635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442849" y="1624090"/>
            <a:ext cx="5559912" cy="2829118"/>
          </a:xfrm>
        </p:spPr>
        <p:txBody>
          <a:bodyPr>
            <a:noAutofit/>
          </a:bodyPr>
          <a:lstStyle/>
          <a:p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ИНЖИНИРИНГ</a:t>
            </a:r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 </a:t>
            </a: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/>
            </a:r>
            <a:b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</a:b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в</a:t>
            </a:r>
            <a:r>
              <a:rPr lang="ru-RU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/>
            </a:r>
            <a:br>
              <a:rPr lang="ru-RU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</a:b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РЕСПУБЛИКЕ АЛТАЙ</a:t>
            </a:r>
            <a:b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</a:b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I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полугодие 2020 г.</a:t>
            </a:r>
            <a:endParaRPr 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3761" y="187037"/>
            <a:ext cx="7839635" cy="1337732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solidFill>
                  <a:schemeClr val="bg1"/>
                </a:solidFill>
                <a:latin typeface="+mn-lt"/>
              </a:rPr>
              <a:t>Анализ 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численного изменений компаний </a:t>
            </a:r>
            <a:br>
              <a:rPr lang="ru-RU" sz="3200" b="1" i="1" dirty="0" smtClean="0">
                <a:solidFill>
                  <a:schemeClr val="bg1"/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с </a:t>
            </a:r>
            <a:r>
              <a:rPr lang="ru-RU" sz="3200" b="1" i="1" u="sng" dirty="0" smtClean="0">
                <a:solidFill>
                  <a:schemeClr val="bg1"/>
                </a:solidFill>
                <a:latin typeface="+mn-lt"/>
              </a:rPr>
              <a:t>коррелирующими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200" b="1" i="1" u="sng" dirty="0" smtClean="0">
                <a:solidFill>
                  <a:schemeClr val="bg1"/>
                </a:solidFill>
                <a:latin typeface="+mn-lt"/>
              </a:rPr>
              <a:t>услугами / работами 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3200" b="1" i="1" dirty="0" smtClean="0">
                <a:solidFill>
                  <a:schemeClr val="bg1"/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Республики </a:t>
            </a:r>
            <a:r>
              <a:rPr lang="ru-RU" sz="3200" b="1" i="1" dirty="0">
                <a:solidFill>
                  <a:schemeClr val="bg1"/>
                </a:solidFill>
                <a:latin typeface="+mn-lt"/>
              </a:rPr>
              <a:t>Алтай 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во </a:t>
            </a:r>
            <a:r>
              <a:rPr lang="en-US" sz="3200" b="1" i="1" dirty="0" smtClean="0">
                <a:solidFill>
                  <a:schemeClr val="bg1"/>
                </a:solidFill>
                <a:latin typeface="+mn-lt"/>
              </a:rPr>
              <a:t>II</a:t>
            </a:r>
            <a:r>
              <a:rPr lang="en-US" sz="3200" b="1" i="1" dirty="0" smtClean="0">
                <a:solidFill>
                  <a:schemeClr val="bg1"/>
                </a:solidFill>
              </a:rPr>
              <a:t> 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полугодии 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2020 </a:t>
            </a:r>
            <a:r>
              <a:rPr lang="ru-RU" sz="3200" b="1" i="1" dirty="0">
                <a:solidFill>
                  <a:schemeClr val="bg1"/>
                </a:solidFill>
                <a:latin typeface="+mn-lt"/>
              </a:rPr>
              <a:t>г. </a:t>
            </a:r>
            <a:endParaRPr lang="ru-RU" sz="32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0274" y="1754880"/>
            <a:ext cx="7633638" cy="3937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34821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3761" y="187037"/>
            <a:ext cx="7839635" cy="1337732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Численность компаний </a:t>
            </a:r>
            <a:br>
              <a:rPr lang="ru-RU" sz="3200" b="1" i="1" dirty="0" smtClean="0">
                <a:solidFill>
                  <a:schemeClr val="bg1"/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с </a:t>
            </a:r>
            <a:r>
              <a:rPr lang="ru-RU" sz="3200" b="1" i="1" u="sng" dirty="0" smtClean="0">
                <a:solidFill>
                  <a:schemeClr val="bg1"/>
                </a:solidFill>
                <a:latin typeface="+mn-lt"/>
              </a:rPr>
              <a:t>коррелирующими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200" b="1" i="1" u="sng" dirty="0" smtClean="0">
                <a:solidFill>
                  <a:schemeClr val="bg1"/>
                </a:solidFill>
                <a:latin typeface="+mn-lt"/>
              </a:rPr>
              <a:t>услугами / работами 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3200" b="1" i="1" dirty="0" smtClean="0">
                <a:solidFill>
                  <a:schemeClr val="bg1"/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Республики </a:t>
            </a:r>
            <a:r>
              <a:rPr lang="ru-RU" sz="3200" b="1" i="1" dirty="0">
                <a:solidFill>
                  <a:schemeClr val="bg1"/>
                </a:solidFill>
                <a:latin typeface="+mn-lt"/>
              </a:rPr>
              <a:t>Алтай 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во </a:t>
            </a:r>
            <a:r>
              <a:rPr lang="en-US" sz="3200" b="1" i="1" dirty="0" smtClean="0">
                <a:solidFill>
                  <a:schemeClr val="bg1"/>
                </a:solidFill>
                <a:latin typeface="+mn-lt"/>
              </a:rPr>
              <a:t>II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полугодии 2020 </a:t>
            </a:r>
            <a:r>
              <a:rPr lang="ru-RU" sz="3200" b="1" i="1" dirty="0">
                <a:solidFill>
                  <a:schemeClr val="bg1"/>
                </a:solidFill>
                <a:latin typeface="+mn-lt"/>
              </a:rPr>
              <a:t>г. </a:t>
            </a:r>
            <a:endParaRPr lang="ru-RU" sz="3200" b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4218121253"/>
              </p:ext>
            </p:extLst>
          </p:nvPr>
        </p:nvGraphicFramePr>
        <p:xfrm>
          <a:off x="1846118" y="171911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24860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588" y="0"/>
            <a:ext cx="7839635" cy="1337732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Рынок инжиниринговых услуг</a:t>
            </a:r>
            <a:br>
              <a:rPr lang="ru-RU" sz="3200" b="1" i="1" dirty="0" smtClean="0">
                <a:solidFill>
                  <a:schemeClr val="bg1"/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Республики Алтай во </a:t>
            </a:r>
            <a:r>
              <a:rPr lang="en-US" sz="3200" b="1" i="1" dirty="0" smtClean="0">
                <a:solidFill>
                  <a:schemeClr val="bg1"/>
                </a:solidFill>
                <a:latin typeface="+mn-lt"/>
              </a:rPr>
              <a:t>II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 полугодии 2020 </a:t>
            </a:r>
            <a:r>
              <a:rPr lang="ru-RU" sz="3200" b="1" i="1" dirty="0">
                <a:solidFill>
                  <a:schemeClr val="bg1"/>
                </a:solidFill>
                <a:latin typeface="+mn-lt"/>
              </a:rPr>
              <a:t>г</a:t>
            </a:r>
            <a:r>
              <a:rPr lang="ru-RU" b="1" i="1" dirty="0">
                <a:solidFill>
                  <a:schemeClr val="bg1"/>
                </a:solidFill>
                <a:latin typeface="+mn-lt"/>
              </a:rPr>
              <a:t>. </a:t>
            </a: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66501" y="1214165"/>
            <a:ext cx="69679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000" algn="just"/>
            <a:r>
              <a:rPr lang="ru-RU" sz="1600" dirty="0" smtClean="0">
                <a:solidFill>
                  <a:schemeClr val="bg1"/>
                </a:solidFill>
              </a:rPr>
              <a:t>Согласно сведений сайта ФНС России (</a:t>
            </a:r>
            <a:r>
              <a:rPr lang="en-US" sz="1600" dirty="0" smtClean="0">
                <a:solidFill>
                  <a:schemeClr val="bg1"/>
                </a:solidFill>
              </a:rPr>
              <a:t>https</a:t>
            </a:r>
            <a:r>
              <a:rPr lang="en-US" sz="1600" dirty="0">
                <a:solidFill>
                  <a:schemeClr val="bg1"/>
                </a:solidFill>
              </a:rPr>
              <a:t>://rmsp.nalog.ru</a:t>
            </a:r>
            <a:r>
              <a:rPr lang="ru-RU" sz="1600" dirty="0" smtClean="0">
                <a:solidFill>
                  <a:schemeClr val="bg1"/>
                </a:solidFill>
              </a:rPr>
              <a:t>) по состоянию на 01.11.2020 г. количество:</a:t>
            </a:r>
          </a:p>
          <a:p>
            <a:pPr indent="180000" algn="just"/>
            <a:r>
              <a:rPr lang="ru-RU" sz="1600" dirty="0" smtClean="0">
                <a:solidFill>
                  <a:schemeClr val="bg1"/>
                </a:solidFill>
              </a:rPr>
              <a:t>производственных СМСП составило – 649 ед. (рост на 218 по сравнению с 01.01.2020 г.) </a:t>
            </a:r>
            <a:endParaRPr lang="ru-RU" sz="1600" dirty="0">
              <a:solidFill>
                <a:schemeClr val="bg1"/>
              </a:solidFill>
            </a:endParaRPr>
          </a:p>
          <a:p>
            <a:pPr indent="180000" algn="just"/>
            <a:r>
              <a:rPr lang="ru-RU" sz="1600" dirty="0" smtClean="0">
                <a:solidFill>
                  <a:schemeClr val="bg1"/>
                </a:solidFill>
              </a:rPr>
              <a:t>сельхоз товаропроизводителей - 1 996 ед. (рост на 589 по сравнению с 01.01.2020 г.)</a:t>
            </a:r>
          </a:p>
          <a:p>
            <a:pPr indent="180000" algn="just"/>
            <a:r>
              <a:rPr lang="ru-RU" sz="1600" dirty="0" smtClean="0">
                <a:solidFill>
                  <a:schemeClr val="bg1"/>
                </a:solidFill>
              </a:rPr>
              <a:t>Количество инжиниринговых компаний:</a:t>
            </a:r>
          </a:p>
          <a:p>
            <a:pPr indent="180000" algn="just"/>
            <a:r>
              <a:rPr lang="ru-RU" sz="1600" dirty="0" smtClean="0">
                <a:solidFill>
                  <a:schemeClr val="bg1"/>
                </a:solidFill>
              </a:rPr>
              <a:t>с основным кодом ОКВЭД составляет  - 23 ед.;</a:t>
            </a:r>
          </a:p>
          <a:p>
            <a:pPr indent="180000" algn="just"/>
            <a:r>
              <a:rPr lang="ru-RU" sz="1600" dirty="0" smtClean="0">
                <a:solidFill>
                  <a:schemeClr val="bg1"/>
                </a:solidFill>
              </a:rPr>
              <a:t>с дополнительным кодом ОКВЭД - 191, что составляет  0, 9 %  и 7, 2 % соответственно от общего количества производственных  и с/</a:t>
            </a:r>
            <a:r>
              <a:rPr lang="ru-RU" sz="1600" dirty="0" err="1" smtClean="0">
                <a:solidFill>
                  <a:schemeClr val="bg1"/>
                </a:solidFill>
              </a:rPr>
              <a:t>х</a:t>
            </a:r>
            <a:r>
              <a:rPr lang="ru-RU" sz="1600" dirty="0" smtClean="0">
                <a:solidFill>
                  <a:schemeClr val="bg1"/>
                </a:solidFill>
              </a:rPr>
              <a:t> СМСП Республики Алтай.</a:t>
            </a:r>
          </a:p>
          <a:p>
            <a:pPr indent="180000" algn="just"/>
            <a:r>
              <a:rPr lang="ru-RU" sz="1600" b="1" u="sng" dirty="0" smtClean="0">
                <a:solidFill>
                  <a:schemeClr val="bg1"/>
                </a:solidFill>
              </a:rPr>
              <a:t>Таким образом, в Республике Алтай актуально наличие центра </a:t>
            </a:r>
            <a:r>
              <a:rPr lang="ru-RU" sz="1600" b="1" u="sng" dirty="0">
                <a:solidFill>
                  <a:schemeClr val="bg1"/>
                </a:solidFill>
              </a:rPr>
              <a:t>компетенций, </a:t>
            </a:r>
            <a:r>
              <a:rPr lang="ru-RU" sz="1600" b="1" u="sng" dirty="0" smtClean="0">
                <a:solidFill>
                  <a:schemeClr val="bg1"/>
                </a:solidFill>
              </a:rPr>
              <a:t>призванного сформировать </a:t>
            </a:r>
            <a:r>
              <a:rPr lang="ru-RU" sz="1600" b="1" u="sng" dirty="0">
                <a:solidFill>
                  <a:schemeClr val="bg1"/>
                </a:solidFill>
              </a:rPr>
              <a:t>в регионе инфраструктуру инжиниринга и облегчить доступ </a:t>
            </a:r>
            <a:r>
              <a:rPr lang="ru-RU" sz="1600" b="1" u="sng" dirty="0" smtClean="0">
                <a:solidFill>
                  <a:schemeClr val="bg1"/>
                </a:solidFill>
              </a:rPr>
              <a:t>субъектам МСП к </a:t>
            </a:r>
            <a:r>
              <a:rPr lang="ru-RU" sz="1600" b="1" u="sng" dirty="0">
                <a:solidFill>
                  <a:schemeClr val="bg1"/>
                </a:solidFill>
              </a:rPr>
              <a:t>новым технологиям, модернизации и техническому </a:t>
            </a:r>
            <a:r>
              <a:rPr lang="ru-RU" sz="1600" b="1" u="sng" dirty="0" smtClean="0">
                <a:solidFill>
                  <a:schemeClr val="bg1"/>
                </a:solidFill>
              </a:rPr>
              <a:t>перевооружению, в виде Регионального центра инжиниринга (РЦИ), услуги которого будут являться формой непрямой </a:t>
            </a:r>
            <a:r>
              <a:rPr lang="ru-RU" sz="1600" b="1" u="sng" dirty="0">
                <a:solidFill>
                  <a:schemeClr val="bg1"/>
                </a:solidFill>
              </a:rPr>
              <a:t>материальной поддержки субъектов </a:t>
            </a:r>
            <a:r>
              <a:rPr lang="ru-RU" sz="1600" b="1" u="sng" dirty="0" smtClean="0">
                <a:solidFill>
                  <a:schemeClr val="bg1"/>
                </a:solidFill>
              </a:rPr>
              <a:t>МСП.</a:t>
            </a:r>
          </a:p>
          <a:p>
            <a:pPr indent="180000" algn="just"/>
            <a:r>
              <a:rPr lang="ru-RU" sz="1600" dirty="0" smtClean="0">
                <a:solidFill>
                  <a:schemeClr val="bg1"/>
                </a:solidFill>
              </a:rPr>
              <a:t>Цель</a:t>
            </a:r>
            <a:r>
              <a:rPr lang="ru-RU" sz="1600" dirty="0">
                <a:solidFill>
                  <a:schemeClr val="bg1"/>
                </a:solidFill>
              </a:rPr>
              <a:t> РЦИ – </a:t>
            </a:r>
            <a:r>
              <a:rPr lang="ru-RU" sz="1600" dirty="0" smtClean="0">
                <a:solidFill>
                  <a:schemeClr val="bg1"/>
                </a:solidFill>
              </a:rPr>
              <a:t>повышение технологической готовности  субъектов МСП </a:t>
            </a:r>
            <a:r>
              <a:rPr lang="ru-RU" sz="1600" dirty="0">
                <a:solidFill>
                  <a:schemeClr val="bg1"/>
                </a:solidFill>
              </a:rPr>
              <a:t>за счет разработки технологических и технических процессов и обеспечения решения проектных, инженерных, технологических и организационно-внедренческих </a:t>
            </a:r>
            <a:r>
              <a:rPr lang="ru-RU" sz="1600" dirty="0" smtClean="0">
                <a:solidFill>
                  <a:schemeClr val="bg1"/>
                </a:solidFill>
              </a:rPr>
              <a:t>задач.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479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ПРАВОВЫЕ ОСНОВЫ ИНЖИНИРИНГА В РОССИИ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6064" y="1433945"/>
            <a:ext cx="72320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Договор </a:t>
            </a:r>
            <a:r>
              <a:rPr lang="ru-RU" sz="3200" dirty="0">
                <a:solidFill>
                  <a:schemeClr val="bg1"/>
                </a:solidFill>
              </a:rPr>
              <a:t>о Евразийском экономическом </a:t>
            </a:r>
            <a:r>
              <a:rPr lang="ru-RU" sz="3200" dirty="0" smtClean="0">
                <a:solidFill>
                  <a:schemeClr val="bg1"/>
                </a:solidFill>
              </a:rPr>
              <a:t>союзе (</a:t>
            </a:r>
            <a:r>
              <a:rPr lang="ru-RU" sz="3200" dirty="0">
                <a:solidFill>
                  <a:schemeClr val="bg1"/>
                </a:solidFill>
              </a:rPr>
              <a:t>подписан в г. Астане 29.05.2014) 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Статья 148 Налогового кодекса РФ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Пункт 14 статьи 3 </a:t>
            </a:r>
            <a:r>
              <a:rPr lang="ru-RU" sz="3200" dirty="0">
                <a:solidFill>
                  <a:schemeClr val="bg1"/>
                </a:solidFill>
              </a:rPr>
              <a:t>Федерального закона от 31.12.2014 </a:t>
            </a:r>
            <a:r>
              <a:rPr lang="ru-RU" sz="3200" dirty="0" smtClean="0">
                <a:solidFill>
                  <a:schemeClr val="bg1"/>
                </a:solidFill>
              </a:rPr>
              <a:t>г. № </a:t>
            </a:r>
            <a:r>
              <a:rPr lang="ru-RU" sz="3200" dirty="0">
                <a:solidFill>
                  <a:schemeClr val="bg1"/>
                </a:solidFill>
              </a:rPr>
              <a:t>488-ФЗ </a:t>
            </a:r>
            <a:r>
              <a:rPr lang="ru-RU" sz="3200" dirty="0" smtClean="0">
                <a:solidFill>
                  <a:schemeClr val="bg1"/>
                </a:solidFill>
              </a:rPr>
              <a:t>«О </a:t>
            </a:r>
            <a:r>
              <a:rPr lang="ru-RU" sz="3200" dirty="0">
                <a:solidFill>
                  <a:schemeClr val="bg1"/>
                </a:solidFill>
              </a:rPr>
              <a:t>промышленной политике в Российской </a:t>
            </a:r>
            <a:r>
              <a:rPr lang="ru-RU" sz="3200" dirty="0" smtClean="0">
                <a:solidFill>
                  <a:schemeClr val="bg1"/>
                </a:solidFill>
              </a:rPr>
              <a:t>Федерации»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58354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ПРАВОВЫЕ ОСНОВЫ ИНЖИНИРИНГА В РОССИИ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6469" y="1337733"/>
            <a:ext cx="72320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 инжиниринговым услугам </a:t>
            </a:r>
            <a:r>
              <a:rPr lang="ru-RU" sz="2800" dirty="0" smtClean="0">
                <a:solidFill>
                  <a:schemeClr val="bg1"/>
                </a:solidFill>
              </a:rPr>
              <a:t>относятся: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инженерно-консультационные </a:t>
            </a:r>
            <a:r>
              <a:rPr lang="ru-RU" sz="2800" dirty="0">
                <a:solidFill>
                  <a:schemeClr val="bg1"/>
                </a:solidFill>
              </a:rPr>
              <a:t>услуги по подготовке процесса производства и реализации продукции (работ, услуг), подготовке строительства и эксплуатации промышленных, инфраструктурных, сельскохозяйственных и других объектов, </a:t>
            </a:r>
            <a:r>
              <a:rPr lang="ru-RU" sz="2800" dirty="0" err="1">
                <a:solidFill>
                  <a:schemeClr val="bg1"/>
                </a:solidFill>
              </a:rPr>
              <a:t>предпроектные</a:t>
            </a:r>
            <a:r>
              <a:rPr lang="ru-RU" sz="2800" dirty="0">
                <a:solidFill>
                  <a:schemeClr val="bg1"/>
                </a:solidFill>
              </a:rPr>
              <a:t> и проектные услуги (подготовка технико-экономических обоснований, проектно-конструкторские разработки и другие подобные услуги</a:t>
            </a:r>
            <a:r>
              <a:rPr lang="ru-RU" sz="2800" dirty="0" smtClean="0">
                <a:solidFill>
                  <a:schemeClr val="bg1"/>
                </a:solidFill>
              </a:rPr>
              <a:t>)</a:t>
            </a:r>
            <a:endParaRPr lang="ru-RU" sz="2800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427524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ПРАВОВЫЕ ОСНОВЫ ИНЖИНИРИНГА В РОССИИ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6469" y="1337733"/>
            <a:ext cx="723207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Как следует из введения к ГОСТ Р 57306-2016 "Национальный стандарт Российской Федерации. Инжиниринг. Терминология и основные понятия в области инжиниринга" (утвержден Приказом Федерального агентства по техническому регулированию и метрологии от 30.11.2016 N 1907-ст) (далее - </a:t>
            </a:r>
            <a:r>
              <a:rPr lang="ru-RU" sz="2400" dirty="0" smtClean="0">
                <a:solidFill>
                  <a:schemeClr val="bg1"/>
                </a:solidFill>
              </a:rPr>
              <a:t>Стандарт), </a:t>
            </a:r>
            <a:r>
              <a:rPr lang="ru-RU" sz="2400" dirty="0">
                <a:solidFill>
                  <a:schemeClr val="bg1"/>
                </a:solidFill>
              </a:rPr>
              <a:t>предметом инжиниринга является не сам объект (материальный объект, производственный процесс, бизнес-процесс, техническая, организационная или социальная система, программный продукт или др.), а интеллектуальная деятельность по созданию этого объекта, организация взаимодействия сторон, участвующих в создании </a:t>
            </a:r>
            <a:r>
              <a:rPr lang="ru-RU" sz="2400" dirty="0" smtClean="0">
                <a:solidFill>
                  <a:schemeClr val="bg1"/>
                </a:solidFill>
              </a:rPr>
              <a:t>объекта</a:t>
            </a:r>
            <a:endParaRPr lang="ru-RU" sz="2400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47200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ПРАВОВЫЕ ОСНОВЫ ИНЖИНИРИНГА В РОССИИ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8423" y="1202651"/>
            <a:ext cx="7669713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Согласно п. 3.2.22 Стандарта </a:t>
            </a:r>
            <a:r>
              <a:rPr lang="ru-RU" sz="2000" dirty="0" smtClean="0">
                <a:solidFill>
                  <a:schemeClr val="bg1"/>
                </a:solidFill>
              </a:rPr>
              <a:t>инжиниринговые </a:t>
            </a:r>
            <a:r>
              <a:rPr lang="ru-RU" sz="2000" dirty="0">
                <a:solidFill>
                  <a:schemeClr val="bg1"/>
                </a:solidFill>
              </a:rPr>
              <a:t>услуги включают в себя интеллектуальные задачи, решаемые в ходе одного либо всех этапов жизненного цикла какого-либо продукта, процесса либо сооружения специализирующимися в определенной сфере (либо обученными) профессионалами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  <a:p>
            <a:pPr algn="ctr"/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dirty="0">
                <a:solidFill>
                  <a:schemeClr val="bg1"/>
                </a:solidFill>
              </a:rPr>
              <a:t>В Стандарте </a:t>
            </a:r>
            <a:r>
              <a:rPr lang="ru-RU" sz="2000" dirty="0" smtClean="0">
                <a:solidFill>
                  <a:schemeClr val="bg1"/>
                </a:solidFill>
              </a:rPr>
              <a:t>различаются </a:t>
            </a:r>
            <a:r>
              <a:rPr lang="ru-RU" sz="2000" dirty="0">
                <a:solidFill>
                  <a:schemeClr val="bg1"/>
                </a:solidFill>
              </a:rPr>
              <a:t>понятия: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- </a:t>
            </a:r>
            <a:r>
              <a:rPr lang="ru-RU" sz="2000" b="1" u="sng" dirty="0" smtClean="0">
                <a:solidFill>
                  <a:schemeClr val="bg1"/>
                </a:solidFill>
              </a:rPr>
              <a:t>реинжиниринг</a:t>
            </a:r>
            <a:r>
              <a:rPr lang="ru-RU" sz="2000" dirty="0">
                <a:solidFill>
                  <a:schemeClr val="bg1"/>
                </a:solidFill>
              </a:rPr>
              <a:t>: оптимизация системы организации и управления хозяйственным процессом, которая основана на принципах ориентации на весь процесс, на качественный скачок, на ликвидацию закомплексованности в бизнесе, на использование существенно более эффективных технологий (п. 3.2.56</a:t>
            </a:r>
            <a:r>
              <a:rPr lang="ru-RU" sz="2000" dirty="0" smtClean="0">
                <a:solidFill>
                  <a:schemeClr val="bg1"/>
                </a:solidFill>
              </a:rPr>
              <a:t>);</a:t>
            </a:r>
          </a:p>
          <a:p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dirty="0">
                <a:solidFill>
                  <a:schemeClr val="bg1"/>
                </a:solidFill>
              </a:rPr>
              <a:t>- </a:t>
            </a:r>
            <a:r>
              <a:rPr lang="ru-RU" sz="2000" b="1" u="sng" dirty="0">
                <a:solidFill>
                  <a:schemeClr val="bg1"/>
                </a:solidFill>
              </a:rPr>
              <a:t>системный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u="sng" dirty="0">
                <a:solidFill>
                  <a:schemeClr val="bg1"/>
                </a:solidFill>
              </a:rPr>
              <a:t>инжиниринг</a:t>
            </a:r>
            <a:r>
              <a:rPr lang="ru-RU" sz="2000" dirty="0">
                <a:solidFill>
                  <a:schemeClr val="bg1"/>
                </a:solidFill>
              </a:rPr>
              <a:t>: междисциплинарный методический подход, регулирующий общую техническую и организационную деятельность по преобразованию набора потребностей клиентов, их ожиданий и ограничений в продукцию и поддержание этого решения в течение всего жизненного цикла (п. 3.2.58)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420392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1024" y="0"/>
            <a:ext cx="7839635" cy="13377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коды ОКВЭД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ИНЖИНИРИНГОВЫХ КОМПАНИЙ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8537" y="1431252"/>
            <a:ext cx="720212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000" algn="just"/>
            <a:r>
              <a:rPr lang="ru-RU" sz="2000" dirty="0" smtClean="0">
                <a:solidFill>
                  <a:schemeClr val="bg1"/>
                </a:solidFill>
              </a:rPr>
              <a:t>Согласно приказу </a:t>
            </a:r>
            <a:r>
              <a:rPr lang="ru-RU" sz="2000" dirty="0" err="1">
                <a:solidFill>
                  <a:schemeClr val="bg1"/>
                </a:solidFill>
              </a:rPr>
              <a:t>Минпромторга</a:t>
            </a:r>
            <a:r>
              <a:rPr lang="ru-RU" sz="2000" dirty="0">
                <a:solidFill>
                  <a:schemeClr val="bg1"/>
                </a:solidFill>
              </a:rPr>
              <a:t> России от 18.08.2016 N 2890, которым в целях реализации плана мероприятий ("дорожной карты") в области инжиниринга и промышленного дизайна была утверждена Собирательная классификационная группировка видов экономической деятельности "Сектор инжиниринговых услуг и промышленного дизайна" на основе Общероссийского классификатора видов экономической деятельности (ОКВЭД2) ОК 029-2014 (КДЕС Ред. 2). </a:t>
            </a:r>
            <a:endParaRPr lang="ru-RU" sz="2000" dirty="0" smtClean="0">
              <a:solidFill>
                <a:schemeClr val="bg1"/>
              </a:solidFill>
            </a:endParaRPr>
          </a:p>
          <a:p>
            <a:pPr indent="180000" algn="just"/>
            <a:endParaRPr lang="ru-RU" sz="2000" dirty="0" smtClean="0">
              <a:solidFill>
                <a:schemeClr val="bg1"/>
              </a:solidFill>
            </a:endParaRPr>
          </a:p>
          <a:p>
            <a:pPr indent="180000" algn="just"/>
            <a:r>
              <a:rPr lang="ru-RU" sz="2000" dirty="0" smtClean="0">
                <a:solidFill>
                  <a:schemeClr val="bg1"/>
                </a:solidFill>
              </a:rPr>
              <a:t>Так</a:t>
            </a:r>
            <a:r>
              <a:rPr lang="ru-RU" sz="2000" dirty="0">
                <a:solidFill>
                  <a:schemeClr val="bg1"/>
                </a:solidFill>
              </a:rPr>
              <a:t>, для инжиниринговых услуг используются следующие коды ОКВЭД - </a:t>
            </a:r>
            <a:r>
              <a:rPr lang="ru-RU" sz="3200" b="1" u="sng" dirty="0">
                <a:solidFill>
                  <a:schemeClr val="bg1"/>
                </a:solidFill>
              </a:rPr>
              <a:t>71.12.1</a:t>
            </a:r>
            <a:r>
              <a:rPr lang="ru-RU" sz="3200" b="1" dirty="0">
                <a:solidFill>
                  <a:schemeClr val="bg1"/>
                </a:solidFill>
              </a:rPr>
              <a:t>, </a:t>
            </a:r>
            <a:r>
              <a:rPr lang="ru-RU" sz="3200" b="1" u="sng" dirty="0" smtClean="0">
                <a:solidFill>
                  <a:schemeClr val="bg1"/>
                </a:solidFill>
              </a:rPr>
              <a:t>71.12.11</a:t>
            </a:r>
            <a:r>
              <a:rPr lang="ru-RU" sz="3200" b="1" dirty="0">
                <a:solidFill>
                  <a:schemeClr val="bg1"/>
                </a:solidFill>
              </a:rPr>
              <a:t>, </a:t>
            </a:r>
            <a:r>
              <a:rPr lang="ru-RU" sz="3200" b="1" u="sng" dirty="0">
                <a:solidFill>
                  <a:schemeClr val="bg1"/>
                </a:solidFill>
              </a:rPr>
              <a:t>71.12.12</a:t>
            </a:r>
            <a:r>
              <a:rPr lang="ru-RU" sz="3200" b="1" dirty="0">
                <a:solidFill>
                  <a:schemeClr val="bg1"/>
                </a:solidFill>
              </a:rPr>
              <a:t>, </a:t>
            </a:r>
            <a:r>
              <a:rPr lang="ru-RU" sz="3200" b="1" u="sng" dirty="0">
                <a:solidFill>
                  <a:schemeClr val="bg1"/>
                </a:solidFill>
              </a:rPr>
              <a:t>71.12.13</a:t>
            </a:r>
            <a:r>
              <a:rPr lang="ru-RU" sz="3200" b="1" dirty="0">
                <a:solidFill>
                  <a:schemeClr val="bg1"/>
                </a:solidFill>
              </a:rPr>
              <a:t>, </a:t>
            </a:r>
            <a:r>
              <a:rPr lang="ru-RU" sz="3200" b="1" u="sng" dirty="0">
                <a:solidFill>
                  <a:schemeClr val="bg1"/>
                </a:solidFill>
              </a:rPr>
              <a:t>71.12.2</a:t>
            </a:r>
            <a:r>
              <a:rPr lang="ru-RU" sz="3200" b="1" dirty="0">
                <a:solidFill>
                  <a:schemeClr val="bg1"/>
                </a:solidFill>
              </a:rPr>
              <a:t>. </a:t>
            </a:r>
            <a:endParaRPr lang="ru-RU" sz="3200" b="1" dirty="0" smtClean="0">
              <a:solidFill>
                <a:schemeClr val="bg1"/>
              </a:solidFill>
            </a:endParaRPr>
          </a:p>
          <a:p>
            <a:pPr indent="180000" algn="just"/>
            <a:endParaRPr lang="ru-RU" sz="2000" dirty="0">
              <a:solidFill>
                <a:schemeClr val="bg1"/>
              </a:solidFill>
            </a:endParaRPr>
          </a:p>
          <a:p>
            <a:pPr indent="180000" algn="just"/>
            <a:r>
              <a:rPr lang="ru-RU" sz="2000" dirty="0" smtClean="0">
                <a:solidFill>
                  <a:schemeClr val="bg1"/>
                </a:solidFill>
              </a:rPr>
              <a:t>Соответственно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smtClean="0">
                <a:solidFill>
                  <a:schemeClr val="bg1"/>
                </a:solidFill>
              </a:rPr>
              <a:t>компания определяет </a:t>
            </a:r>
            <a:r>
              <a:rPr lang="ru-RU" sz="2000" dirty="0">
                <a:solidFill>
                  <a:schemeClr val="bg1"/>
                </a:solidFill>
              </a:rPr>
              <a:t>конкретный вид ОКВЭД в зависимости от осуществляемого вида деятельности.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60412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коды ОКВЭД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ИНЖИНИРИНГОВЫХ КОМПАНИЙ</a:t>
            </a:r>
          </a:p>
        </p:txBody>
      </p:sp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2437626" y="1790769"/>
            <a:ext cx="6359525" cy="923925"/>
            <a:chOff x="1269" y="1257"/>
            <a:chExt cx="4006" cy="582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gray">
            <a:xfrm>
              <a:off x="1490" y="1257"/>
              <a:ext cx="3785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  71.12.1 – </a:t>
              </a:r>
              <a:r>
                <a:rPr lang="ru-RU" sz="1400" b="1" dirty="0" smtClean="0">
                  <a:solidFill>
                    <a:srgbClr val="000000"/>
                  </a:solidFill>
                </a:rPr>
                <a:t>проектирование, управление, контроль</a:t>
              </a:r>
            </a:p>
            <a:p>
              <a:r>
                <a:rPr lang="ru-RU" sz="1400" b="1" dirty="0" smtClean="0">
                  <a:solidFill>
                    <a:srgbClr val="000000"/>
                  </a:solidFill>
                </a:rPr>
                <a:t>   и авторский надзор в строительстве</a:t>
              </a:r>
            </a:p>
            <a:p>
              <a:r>
                <a:rPr lang="ru-RU" sz="2000" dirty="0" smtClean="0">
                  <a:solidFill>
                    <a:srgbClr val="000000"/>
                  </a:solidFill>
                </a:rPr>
                <a:t>   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7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8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10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1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12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13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9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 smtClean="0">
                    <a:solidFill>
                      <a:srgbClr val="FFFFFF"/>
                    </a:solidFill>
                  </a:rPr>
                  <a:t>1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4" name="Group 93"/>
          <p:cNvGrpSpPr>
            <a:grpSpLocks/>
          </p:cNvGrpSpPr>
          <p:nvPr/>
        </p:nvGrpSpPr>
        <p:grpSpPr bwMode="auto">
          <a:xfrm>
            <a:off x="2436038" y="2576580"/>
            <a:ext cx="5346700" cy="923925"/>
            <a:chOff x="1268" y="1752"/>
            <a:chExt cx="3368" cy="582"/>
          </a:xfrm>
        </p:grpSpPr>
        <p:sp>
          <p:nvSpPr>
            <p:cNvPr id="15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gray">
            <a:xfrm>
              <a:off x="1545" y="1752"/>
              <a:ext cx="3091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71.12.11. -</a:t>
              </a:r>
              <a:r>
                <a:rPr lang="ru-RU" sz="2000" dirty="0">
                  <a:latin typeface="Times New Roman" panose="02020603050405020304" pitchFamily="18" charset="0"/>
                </a:rPr>
                <a:t> </a:t>
              </a:r>
              <a:r>
                <a:rPr lang="ru-RU" sz="1400" b="1" dirty="0" smtClean="0">
                  <a:latin typeface="Times New Roman" panose="02020603050405020304" pitchFamily="18" charset="0"/>
                </a:rPr>
                <a:t>разработка </a:t>
              </a:r>
              <a:r>
                <a:rPr lang="ru-RU" sz="1400" b="1" dirty="0">
                  <a:latin typeface="Times New Roman" panose="02020603050405020304" pitchFamily="18" charset="0"/>
                </a:rPr>
                <a:t>проектов тепло-, водо-, </a:t>
              </a:r>
              <a:r>
                <a:rPr lang="ru-RU" sz="1400" b="1" dirty="0" smtClean="0">
                  <a:latin typeface="Times New Roman" panose="02020603050405020304" pitchFamily="18" charset="0"/>
                </a:rPr>
                <a:t>                       газоснабжения</a:t>
              </a:r>
              <a:endParaRPr lang="ru-RU" sz="1400" b="1" dirty="0">
                <a:latin typeface="Verdana" panose="020B0604030504040204" pitchFamily="34" charset="0"/>
              </a:endParaRPr>
            </a:p>
            <a:p>
              <a:r>
                <a:rPr lang="ru-RU" sz="2000" dirty="0" smtClean="0">
                  <a:solidFill>
                    <a:srgbClr val="000000"/>
                  </a:solidFill>
                </a:rPr>
                <a:t> 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17" name="Group 62"/>
            <p:cNvGrpSpPr>
              <a:grpSpLocks/>
            </p:cNvGrpSpPr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18" name="Group 63"/>
              <p:cNvGrpSpPr>
                <a:grpSpLocks/>
              </p:cNvGrpSpPr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20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23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9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24" name="Group 94"/>
          <p:cNvGrpSpPr>
            <a:grpSpLocks/>
          </p:cNvGrpSpPr>
          <p:nvPr/>
        </p:nvGrpSpPr>
        <p:grpSpPr bwMode="auto">
          <a:xfrm>
            <a:off x="2439213" y="3279847"/>
            <a:ext cx="5067300" cy="923925"/>
            <a:chOff x="1270" y="2195"/>
            <a:chExt cx="3192" cy="582"/>
          </a:xfrm>
        </p:grpSpPr>
        <p:sp>
          <p:nvSpPr>
            <p:cNvPr id="25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Text Box 31"/>
            <p:cNvSpPr txBox="1">
              <a:spLocks noChangeArrowheads="1"/>
            </p:cNvSpPr>
            <p:nvPr/>
          </p:nvSpPr>
          <p:spPr bwMode="gray">
            <a:xfrm>
              <a:off x="1523" y="2195"/>
              <a:ext cx="2901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71.12.12. - </a:t>
              </a:r>
              <a:r>
                <a:rPr lang="ru-RU" sz="1400" b="1" dirty="0" smtClean="0"/>
                <a:t>разработка </a:t>
              </a:r>
              <a:r>
                <a:rPr lang="ru-RU" sz="1400" b="1" dirty="0"/>
                <a:t>проектов </a:t>
              </a:r>
              <a:r>
                <a:rPr lang="ru-RU" sz="1400" b="1" dirty="0" smtClean="0"/>
                <a:t>промышленных </a:t>
              </a:r>
              <a:r>
                <a:rPr lang="ru-RU" sz="1400" b="1" dirty="0"/>
                <a:t>процессов и производств</a:t>
              </a:r>
            </a:p>
            <a:p>
              <a:r>
                <a:rPr lang="ru-RU" sz="2000" dirty="0" smtClean="0">
                  <a:solidFill>
                    <a:srgbClr val="000000"/>
                  </a:solidFill>
                </a:rPr>
                <a:t>  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27" name="Group 69"/>
            <p:cNvGrpSpPr>
              <a:grpSpLocks/>
            </p:cNvGrpSpPr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28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3</a:t>
                </a:r>
              </a:p>
            </p:txBody>
          </p:sp>
          <p:grpSp>
            <p:nvGrpSpPr>
              <p:cNvPr id="29" name="Group 71"/>
              <p:cNvGrpSpPr>
                <a:grpSpLocks/>
              </p:cNvGrpSpPr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2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3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34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0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3</a:t>
                </a:r>
              </a:p>
            </p:txBody>
          </p:sp>
        </p:grpSp>
      </p:grpSp>
      <p:grpSp>
        <p:nvGrpSpPr>
          <p:cNvPr id="35" name="Group 95"/>
          <p:cNvGrpSpPr>
            <a:grpSpLocks/>
          </p:cNvGrpSpPr>
          <p:nvPr/>
        </p:nvGrpSpPr>
        <p:grpSpPr bwMode="auto">
          <a:xfrm>
            <a:off x="2436038" y="4075184"/>
            <a:ext cx="5168900" cy="615950"/>
            <a:chOff x="1268" y="2696"/>
            <a:chExt cx="3256" cy="388"/>
          </a:xfrm>
        </p:grpSpPr>
        <p:sp>
          <p:nvSpPr>
            <p:cNvPr id="36" name="AutoShape 33"/>
            <p:cNvSpPr>
              <a:spLocks noChangeArrowheads="1"/>
            </p:cNvSpPr>
            <p:nvPr/>
          </p:nvSpPr>
          <p:spPr bwMode="gray">
            <a:xfrm>
              <a:off x="1422" y="2727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Text Box 41"/>
            <p:cNvSpPr txBox="1">
              <a:spLocks noChangeArrowheads="1"/>
            </p:cNvSpPr>
            <p:nvPr/>
          </p:nvSpPr>
          <p:spPr bwMode="gray">
            <a:xfrm>
              <a:off x="1467" y="2696"/>
              <a:ext cx="3057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71.12.13.- </a:t>
              </a:r>
              <a:r>
                <a:rPr lang="ru-RU" sz="1400" b="1" dirty="0" smtClean="0"/>
                <a:t>разработка </a:t>
              </a:r>
              <a:r>
                <a:rPr lang="ru-RU" sz="1400" b="1" dirty="0"/>
                <a:t>проектов по </a:t>
              </a:r>
              <a:r>
                <a:rPr lang="ru-RU" sz="1400" b="1" dirty="0" smtClean="0"/>
                <a:t>кондиционированию воздуха и мониторинг </a:t>
              </a:r>
              <a:r>
                <a:rPr lang="ru-RU" sz="1400" b="1" dirty="0"/>
                <a:t>загрязнения окружающей </a:t>
              </a:r>
              <a:r>
                <a:rPr lang="ru-RU" sz="1400" b="1" dirty="0" smtClean="0"/>
                <a:t>среды</a:t>
              </a:r>
              <a:endParaRPr lang="en-US" sz="20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38" name="Group 77"/>
            <p:cNvGrpSpPr>
              <a:grpSpLocks/>
            </p:cNvGrpSpPr>
            <p:nvPr/>
          </p:nvGrpSpPr>
          <p:grpSpPr bwMode="auto">
            <a:xfrm>
              <a:off x="1268" y="2774"/>
              <a:ext cx="266" cy="298"/>
              <a:chOff x="1414" y="2726"/>
              <a:chExt cx="266" cy="298"/>
            </a:xfrm>
          </p:grpSpPr>
          <p:sp>
            <p:nvSpPr>
              <p:cNvPr id="39" name="Text Box 78"/>
              <p:cNvSpPr txBox="1">
                <a:spLocks noChangeArrowheads="1"/>
              </p:cNvSpPr>
              <p:nvPr/>
            </p:nvSpPr>
            <p:spPr bwMode="gray">
              <a:xfrm>
                <a:off x="1435" y="2748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4</a:t>
                </a:r>
              </a:p>
            </p:txBody>
          </p:sp>
          <p:grpSp>
            <p:nvGrpSpPr>
              <p:cNvPr id="40" name="Group 79"/>
              <p:cNvGrpSpPr>
                <a:grpSpLocks/>
              </p:cNvGrpSpPr>
              <p:nvPr/>
            </p:nvGrpSpPr>
            <p:grpSpPr bwMode="auto">
              <a:xfrm>
                <a:off x="1414" y="2726"/>
                <a:ext cx="266" cy="298"/>
                <a:chOff x="1415" y="1276"/>
                <a:chExt cx="266" cy="298"/>
              </a:xfrm>
            </p:grpSpPr>
            <p:pic>
              <p:nvPicPr>
                <p:cNvPr id="42" name="Picture 80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3" name="Oval 81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/>
                    </a:gs>
                    <a:gs pos="100000">
                      <a:srgbClr val="CA55F9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4" name="Oval 82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>
                        <a:gamma/>
                        <a:shade val="63529"/>
                        <a:invGamma/>
                      </a:srgbClr>
                    </a:gs>
                    <a:gs pos="100000">
                      <a:srgbClr val="CA55F9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45" name="Picture 83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1" name="Text Box 84"/>
              <p:cNvSpPr txBox="1">
                <a:spLocks noChangeArrowheads="1"/>
              </p:cNvSpPr>
              <p:nvPr/>
            </p:nvSpPr>
            <p:spPr bwMode="gray">
              <a:xfrm>
                <a:off x="1440" y="274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4</a:t>
                </a:r>
              </a:p>
            </p:txBody>
          </p:sp>
        </p:grpSp>
      </p:grpSp>
      <p:grpSp>
        <p:nvGrpSpPr>
          <p:cNvPr id="46" name="Group 96"/>
          <p:cNvGrpSpPr>
            <a:grpSpLocks/>
          </p:cNvGrpSpPr>
          <p:nvPr/>
        </p:nvGrpSpPr>
        <p:grpSpPr bwMode="auto">
          <a:xfrm>
            <a:off x="2436038" y="4859473"/>
            <a:ext cx="5073650" cy="924183"/>
            <a:chOff x="1268" y="3192"/>
            <a:chExt cx="3196" cy="515"/>
          </a:xfrm>
        </p:grpSpPr>
        <p:sp>
          <p:nvSpPr>
            <p:cNvPr id="47" name="AutoShape 43"/>
            <p:cNvSpPr>
              <a:spLocks noChangeArrowheads="1"/>
            </p:cNvSpPr>
            <p:nvPr/>
          </p:nvSpPr>
          <p:spPr bwMode="gray">
            <a:xfrm>
              <a:off x="1418" y="3207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Text Box 52"/>
            <p:cNvSpPr txBox="1">
              <a:spLocks noChangeArrowheads="1"/>
            </p:cNvSpPr>
            <p:nvPr/>
          </p:nvSpPr>
          <p:spPr bwMode="gray">
            <a:xfrm>
              <a:off x="1527" y="3192"/>
              <a:ext cx="2937" cy="5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71.12.2. - </a:t>
              </a:r>
              <a:r>
                <a:rPr lang="ru-RU" sz="1400" b="1" dirty="0" smtClean="0">
                  <a:latin typeface="Times New Roman" panose="02020603050405020304" pitchFamily="18" charset="0"/>
                </a:rPr>
                <a:t>деятельность </a:t>
              </a:r>
              <a:r>
                <a:rPr lang="ru-RU" sz="1400" b="1" dirty="0">
                  <a:latin typeface="Times New Roman" panose="02020603050405020304" pitchFamily="18" charset="0"/>
                </a:rPr>
                <a:t>заказчика-застройщика, генерального подрядчика</a:t>
              </a:r>
              <a:endParaRPr lang="ru-RU" sz="1400" b="1" dirty="0">
                <a:latin typeface="Verdana" panose="020B0604030504040204" pitchFamily="34" charset="0"/>
              </a:endParaRPr>
            </a:p>
            <a:p>
              <a:r>
                <a:rPr lang="ru-RU" sz="2000" dirty="0" smtClean="0">
                  <a:solidFill>
                    <a:srgbClr val="000000"/>
                  </a:solidFill>
                </a:rPr>
                <a:t>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49" name="Group 85"/>
            <p:cNvGrpSpPr>
              <a:grpSpLocks/>
            </p:cNvGrpSpPr>
            <p:nvPr/>
          </p:nvGrpSpPr>
          <p:grpSpPr bwMode="auto">
            <a:xfrm>
              <a:off x="1268" y="3254"/>
              <a:ext cx="266" cy="298"/>
              <a:chOff x="1414" y="3206"/>
              <a:chExt cx="266" cy="298"/>
            </a:xfrm>
          </p:grpSpPr>
          <p:grpSp>
            <p:nvGrpSpPr>
              <p:cNvPr id="50" name="Group 86"/>
              <p:cNvGrpSpPr>
                <a:grpSpLocks/>
              </p:cNvGrpSpPr>
              <p:nvPr/>
            </p:nvGrpSpPr>
            <p:grpSpPr bwMode="auto">
              <a:xfrm>
                <a:off x="1414" y="3206"/>
                <a:ext cx="266" cy="298"/>
                <a:chOff x="1415" y="1276"/>
                <a:chExt cx="266" cy="298"/>
              </a:xfrm>
            </p:grpSpPr>
            <p:pic>
              <p:nvPicPr>
                <p:cNvPr id="52" name="Picture 8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3" name="Oval 8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/>
                    </a:gs>
                    <a:gs pos="100000">
                      <a:srgbClr val="4D98E3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" name="Oval 8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>
                        <a:gamma/>
                        <a:shade val="63529"/>
                        <a:invGamma/>
                      </a:srgbClr>
                    </a:gs>
                    <a:gs pos="100000">
                      <a:srgbClr val="4D98E3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55" name="Picture 9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51" name="Text Box 91"/>
              <p:cNvSpPr txBox="1">
                <a:spLocks noChangeArrowheads="1"/>
              </p:cNvSpPr>
              <p:nvPr/>
            </p:nvSpPr>
            <p:spPr bwMode="gray">
              <a:xfrm>
                <a:off x="1440" y="322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5</a:t>
                </a:r>
              </a:p>
            </p:txBody>
          </p:sp>
        </p:grpSp>
      </p:grpSp>
      <p:graphicFrame>
        <p:nvGraphicFramePr>
          <p:cNvPr id="58" name="Таблица 5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13087407"/>
              </p:ext>
            </p:extLst>
          </p:nvPr>
        </p:nvGraphicFramePr>
        <p:xfrm>
          <a:off x="2358808" y="5820344"/>
          <a:ext cx="5753100" cy="160020"/>
        </p:xfrm>
        <a:graphic>
          <a:graphicData uri="http://schemas.openxmlformats.org/drawingml/2006/table">
            <a:tbl>
              <a:tblPr/>
              <a:tblGrid>
                <a:gridCol w="5753100"/>
              </a:tblGrid>
              <a:tr h="0">
                <a:tc>
                  <a:txBody>
                    <a:bodyPr/>
                    <a:lstStyle/>
                    <a:p>
                      <a:pPr marL="38100" marR="38100" fontAlgn="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endParaRPr lang="ru-RU" sz="1050" dirty="0"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9" name="Таблица 5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20290575"/>
              </p:ext>
            </p:extLst>
          </p:nvPr>
        </p:nvGraphicFramePr>
        <p:xfrm>
          <a:off x="2216963" y="5917600"/>
          <a:ext cx="5753100" cy="160020"/>
        </p:xfrm>
        <a:graphic>
          <a:graphicData uri="http://schemas.openxmlformats.org/drawingml/2006/table">
            <a:tbl>
              <a:tblPr/>
              <a:tblGrid>
                <a:gridCol w="5753100"/>
              </a:tblGrid>
              <a:tr h="0">
                <a:tc>
                  <a:txBody>
                    <a:bodyPr/>
                    <a:lstStyle/>
                    <a:p>
                      <a:pPr marL="38100" marR="38100" fontAlgn="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endParaRPr lang="ru-RU" sz="1050" dirty="0"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8900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588" y="280555"/>
            <a:ext cx="7839635" cy="1337732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solidFill>
                  <a:schemeClr val="bg1"/>
                </a:solidFill>
                <a:latin typeface="+mn-lt"/>
              </a:rPr>
              <a:t>Анализ 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количественного изменения числа инжиниринговых </a:t>
            </a:r>
            <a:r>
              <a:rPr lang="ru-RU" sz="3200" b="1" i="1" dirty="0">
                <a:solidFill>
                  <a:schemeClr val="bg1"/>
                </a:solidFill>
                <a:latin typeface="+mn-lt"/>
              </a:rPr>
              <a:t>компаний Республики Алтай 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во </a:t>
            </a:r>
            <a:r>
              <a:rPr lang="en-US" sz="3200" b="1" i="1" dirty="0" smtClean="0">
                <a:solidFill>
                  <a:schemeClr val="bg1"/>
                </a:solidFill>
                <a:latin typeface="+mn-lt"/>
              </a:rPr>
              <a:t>II </a:t>
            </a:r>
            <a:r>
              <a:rPr lang="ru-RU" sz="3200" b="1" i="1" dirty="0" smtClean="0">
                <a:solidFill>
                  <a:schemeClr val="bg1"/>
                </a:solidFill>
                <a:latin typeface="+mn-lt"/>
              </a:rPr>
              <a:t>полугодии 2020 </a:t>
            </a:r>
            <a:r>
              <a:rPr lang="ru-RU" sz="3200" b="1" i="1" dirty="0">
                <a:solidFill>
                  <a:schemeClr val="bg1"/>
                </a:solidFill>
                <a:latin typeface="+mn-lt"/>
              </a:rPr>
              <a:t>г. </a:t>
            </a:r>
            <a:endParaRPr lang="ru-RU" sz="32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6974" y="1863410"/>
            <a:ext cx="7851037" cy="3905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ый прямоугольник 4"/>
          <p:cNvSpPr/>
          <p:nvPr/>
        </p:nvSpPr>
        <p:spPr>
          <a:xfrm>
            <a:off x="10742141" y="4950941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027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831" y="535928"/>
            <a:ext cx="7839635" cy="1337732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Численность </a:t>
            </a:r>
            <a:br>
              <a:rPr lang="ru-RU" b="1" i="1" dirty="0" smtClean="0">
                <a:solidFill>
                  <a:schemeClr val="bg1"/>
                </a:solidFill>
                <a:latin typeface="+mn-lt"/>
              </a:rPr>
            </a:br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инжиниринговых </a:t>
            </a:r>
            <a:r>
              <a:rPr lang="ru-RU" b="1" i="1" dirty="0">
                <a:solidFill>
                  <a:schemeClr val="bg1"/>
                </a:solidFill>
                <a:latin typeface="+mn-lt"/>
              </a:rPr>
              <a:t>компаний Республики Алтай </a:t>
            </a:r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b="1" i="1" dirty="0" smtClean="0">
                <a:solidFill>
                  <a:schemeClr val="bg1"/>
                </a:solidFill>
                <a:latin typeface="+mn-lt"/>
              </a:rPr>
            </a:br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во </a:t>
            </a:r>
            <a:r>
              <a:rPr lang="en-US" b="1" i="1" dirty="0" smtClean="0">
                <a:solidFill>
                  <a:schemeClr val="bg1"/>
                </a:solidFill>
              </a:rPr>
              <a:t>II </a:t>
            </a:r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полугодии 2020 </a:t>
            </a:r>
            <a:r>
              <a:rPr lang="ru-RU" b="1" i="1" dirty="0">
                <a:solidFill>
                  <a:schemeClr val="bg1"/>
                </a:solidFill>
                <a:latin typeface="+mn-lt"/>
              </a:rPr>
              <a:t>г. </a:t>
            </a: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846392334"/>
              </p:ext>
            </p:extLst>
          </p:nvPr>
        </p:nvGraphicFramePr>
        <p:xfrm>
          <a:off x="1894405" y="2113973"/>
          <a:ext cx="6615750" cy="4390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87721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540</TotalTime>
  <Words>650</Words>
  <Application>Microsoft Office PowerPoint</Application>
  <PresentationFormat>Экран (4:3)</PresentationFormat>
  <Paragraphs>56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ИНЖИНИРИНГ  в РЕСПУБЛИКЕ АЛТАЙ I I полугодие 2020 г.</vt:lpstr>
      <vt:lpstr>ПРАВОВЫЕ ОСНОВЫ ИНЖИНИРИНГА В РОССИИ</vt:lpstr>
      <vt:lpstr>ПРАВОВЫЕ ОСНОВЫ ИНЖИНИРИНГА В РОССИИ</vt:lpstr>
      <vt:lpstr>ПРАВОВЫЕ ОСНОВЫ ИНЖИНИРИНГА В РОССИИ</vt:lpstr>
      <vt:lpstr>ПРАВОВЫЕ ОСНОВЫ ИНЖИНИРИНГА В РОССИИ</vt:lpstr>
      <vt:lpstr>коды ОКВЭД ИНЖИНИРИНГОВЫХ КОМПАНИЙ</vt:lpstr>
      <vt:lpstr>коды ОКВЭД ИНЖИНИРИНГОВЫХ КОМПАНИЙ</vt:lpstr>
      <vt:lpstr>Анализ количественного изменения числа инжиниринговых компаний Республики Алтай во II полугодии 2020 г. </vt:lpstr>
      <vt:lpstr>Численность  инжиниринговых компаний Республики Алтай  во II полугодии 2020 г. </vt:lpstr>
      <vt:lpstr>Анализ численного изменений компаний  с коррелирующими услугами / работами  Республики Алтай во II полугодии 2020 г. </vt:lpstr>
      <vt:lpstr>Численность компаний  с коррелирующими услугами / работами  Республики Алтай во II полугодии 2020 г. </vt:lpstr>
      <vt:lpstr>Рынок инжиниринговых услуг Республики Алтай во II полугодии 2020 г. 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Пользователь Windows</cp:lastModifiedBy>
  <cp:revision>82</cp:revision>
  <dcterms:created xsi:type="dcterms:W3CDTF">2016-11-18T14:12:19Z</dcterms:created>
  <dcterms:modified xsi:type="dcterms:W3CDTF">2020-11-05T17:11:49Z</dcterms:modified>
</cp:coreProperties>
</file>